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74" r:id="rId3"/>
    <p:sldId id="257" r:id="rId4"/>
    <p:sldId id="258" r:id="rId5"/>
    <p:sldId id="272" r:id="rId6"/>
    <p:sldId id="277" r:id="rId7"/>
    <p:sldId id="278" r:id="rId8"/>
    <p:sldId id="279" r:id="rId9"/>
    <p:sldId id="280" r:id="rId10"/>
    <p:sldId id="28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0" autoAdjust="0"/>
    <p:restoredTop sz="94660"/>
  </p:normalViewPr>
  <p:slideViewPr>
    <p:cSldViewPr snapToGrid="0">
      <p:cViewPr varScale="1">
        <p:scale>
          <a:sx n="85" d="100"/>
          <a:sy n="85" d="100"/>
        </p:scale>
        <p:origin x="76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13730-5AC3-4366-8E8D-4310B2464768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8D93A-BF6A-48CA-BCEE-205E613EE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3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D93A-BF6A-48CA-BCEE-205E613EE6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48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Topic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Surveillance Topic</a:t>
            </a:r>
            <a:endParaRPr lang="en-US" dirty="0"/>
          </a:p>
          <a:p>
            <a:r>
              <a:rPr lang="en-US" dirty="0" smtClean="0"/>
              <a:t>Baxter</a:t>
            </a:r>
          </a:p>
          <a:p>
            <a:r>
              <a:rPr lang="en-US" dirty="0" smtClean="0"/>
              <a:t>July 26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15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Criticisms/</a:t>
            </a:r>
            <a:r>
              <a:rPr lang="en-US" dirty="0" err="1" smtClean="0"/>
              <a:t>kritiks</a:t>
            </a:r>
            <a:r>
              <a:rPr lang="en-US" dirty="0" smtClean="0"/>
              <a:t>/critiques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Capitalism</a:t>
            </a:r>
          </a:p>
          <a:p>
            <a:r>
              <a:rPr lang="en-US" dirty="0" smtClean="0"/>
              <a:t>Privacy K</a:t>
            </a:r>
          </a:p>
          <a:p>
            <a:pPr lvl="1"/>
            <a:r>
              <a:rPr lang="en-US" dirty="0" smtClean="0"/>
              <a:t>Privacy virtue style</a:t>
            </a:r>
          </a:p>
          <a:p>
            <a:pPr lvl="1"/>
            <a:r>
              <a:rPr lang="en-US" dirty="0" smtClean="0"/>
              <a:t>MacKinnon style</a:t>
            </a:r>
          </a:p>
          <a:p>
            <a:r>
              <a:rPr lang="en-US" dirty="0" smtClean="0"/>
              <a:t>Legal Critiques</a:t>
            </a:r>
          </a:p>
          <a:p>
            <a:pPr lvl="1"/>
            <a:r>
              <a:rPr lang="en-US" dirty="0" smtClean="0"/>
              <a:t>CLS</a:t>
            </a:r>
          </a:p>
          <a:p>
            <a:pPr lvl="1"/>
            <a:r>
              <a:rPr lang="en-US" dirty="0" smtClean="0"/>
              <a:t>CRT</a:t>
            </a:r>
          </a:p>
          <a:p>
            <a:r>
              <a:rPr lang="en-US" dirty="0" smtClean="0"/>
              <a:t>Identity </a:t>
            </a:r>
            <a:r>
              <a:rPr lang="en-US" dirty="0" err="1" smtClean="0"/>
              <a:t>Politix</a:t>
            </a:r>
            <a:endParaRPr lang="en-US" dirty="0" smtClean="0"/>
          </a:p>
          <a:p>
            <a:pPr lvl="1"/>
            <a:r>
              <a:rPr lang="en-US" dirty="0" smtClean="0"/>
              <a:t>Race based (anti-blackness, anti-redness,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Religious</a:t>
            </a:r>
          </a:p>
          <a:p>
            <a:pPr lvl="1"/>
            <a:r>
              <a:rPr lang="en-US" dirty="0" smtClean="0"/>
              <a:t>Sexual or Gender or related identity</a:t>
            </a:r>
          </a:p>
          <a:p>
            <a:r>
              <a:rPr lang="en-US" dirty="0" smtClean="0"/>
              <a:t>Foucault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2286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288" y="1410308"/>
            <a:ext cx="3371711" cy="480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19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Resolution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Resolved: The United States federal government should substantially curtail its domestic surveillance.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272" y="2513197"/>
            <a:ext cx="6194386" cy="438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32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surveillance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What is surveillance?</a:t>
            </a:r>
          </a:p>
          <a:p>
            <a:pPr lvl="1"/>
            <a:r>
              <a:rPr lang="en-US" sz="3000" dirty="0" smtClean="0"/>
              <a:t>“</a:t>
            </a:r>
            <a:r>
              <a:rPr lang="en-US" sz="3200" dirty="0"/>
              <a:t>close observation, especially of a suspected spy or </a:t>
            </a:r>
            <a:r>
              <a:rPr lang="en-US" sz="3200" dirty="0" smtClean="0"/>
              <a:t>criminal”</a:t>
            </a:r>
          </a:p>
          <a:p>
            <a:pPr lvl="1"/>
            <a:r>
              <a:rPr lang="en-US" sz="3200" dirty="0" smtClean="0"/>
              <a:t>According to Executive Order domestic surveillance is “</a:t>
            </a:r>
            <a:r>
              <a:rPr lang="en-US" sz="3200" dirty="0"/>
              <a:t>The intelligence community best understands domestic surveillance as the acquisition of nonpublic information concerning United States </a:t>
            </a:r>
            <a:r>
              <a:rPr lang="en-US" sz="3200" dirty="0" smtClean="0"/>
              <a:t>persons”</a:t>
            </a:r>
          </a:p>
          <a:p>
            <a:r>
              <a:rPr lang="en-US" sz="3400" dirty="0" smtClean="0"/>
              <a:t>Who cares?</a:t>
            </a:r>
          </a:p>
          <a:p>
            <a:pPr lvl="1"/>
            <a:r>
              <a:rPr lang="en-US" sz="3200" dirty="0" smtClean="0"/>
              <a:t>Lots of People</a:t>
            </a:r>
          </a:p>
          <a:p>
            <a:pPr lvl="1"/>
            <a:r>
              <a:rPr lang="en-US" sz="3200" dirty="0" smtClean="0"/>
              <a:t>The NSA</a:t>
            </a:r>
          </a:p>
          <a:p>
            <a:pPr lvl="1"/>
            <a:r>
              <a:rPr lang="en-US" sz="3200" dirty="0" smtClean="0"/>
              <a:t>SOME Republicans</a:t>
            </a:r>
          </a:p>
          <a:p>
            <a:pPr lvl="1"/>
            <a:endParaRPr lang="en-US" sz="3200" dirty="0" smtClean="0"/>
          </a:p>
          <a:p>
            <a:endParaRPr lang="en-US" sz="3400" dirty="0" smtClean="0"/>
          </a:p>
          <a:p>
            <a:pPr lvl="1"/>
            <a:endParaRPr lang="en-US" sz="3200" dirty="0" smtClean="0"/>
          </a:p>
          <a:p>
            <a:pPr lvl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2091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Edward Snowden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sz="3200" dirty="0" smtClean="0"/>
              <a:t>While we all knew it, Snowden proving it was the real opening to this topic. </a:t>
            </a:r>
          </a:p>
          <a:p>
            <a:pPr lvl="1"/>
            <a:r>
              <a:rPr lang="en-US" sz="3200" dirty="0" smtClean="0"/>
              <a:t>Background</a:t>
            </a:r>
          </a:p>
          <a:p>
            <a:pPr lvl="2"/>
            <a:r>
              <a:rPr lang="en-US" sz="3000" dirty="0" smtClean="0"/>
              <a:t>Worked for CIA and NSA</a:t>
            </a:r>
          </a:p>
          <a:p>
            <a:pPr lvl="2"/>
            <a:r>
              <a:rPr lang="en-US" sz="3000" dirty="0" err="1" smtClean="0"/>
              <a:t>Tranfers</a:t>
            </a:r>
            <a:r>
              <a:rPr lang="en-US" sz="3000" dirty="0" smtClean="0"/>
              <a:t> documents to Glenn Greenwald</a:t>
            </a:r>
          </a:p>
          <a:p>
            <a:r>
              <a:rPr lang="en-US" sz="3400" dirty="0" smtClean="0"/>
              <a:t>Documents reveal several things</a:t>
            </a:r>
          </a:p>
          <a:p>
            <a:pPr lvl="1"/>
            <a:r>
              <a:rPr lang="en-US" sz="3400" dirty="0" smtClean="0"/>
              <a:t>The reach of the Five Eyes</a:t>
            </a:r>
          </a:p>
          <a:p>
            <a:pPr lvl="1"/>
            <a:r>
              <a:rPr lang="en-US" sz="3400" dirty="0" smtClean="0"/>
              <a:t>PRISM</a:t>
            </a:r>
          </a:p>
          <a:p>
            <a:pPr lvl="1"/>
            <a:r>
              <a:rPr lang="en-US" sz="3400" dirty="0" smtClean="0"/>
              <a:t>NSA Metadata </a:t>
            </a:r>
          </a:p>
          <a:p>
            <a:pPr lvl="1"/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7960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Deeper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Surveillance and the Constitution</a:t>
            </a:r>
          </a:p>
          <a:p>
            <a:pPr lvl="1"/>
            <a:r>
              <a:rPr lang="en-US" dirty="0" smtClean="0"/>
              <a:t>First </a:t>
            </a:r>
            <a:r>
              <a:rPr lang="en-US" dirty="0" err="1" smtClean="0"/>
              <a:t>Ammendment</a:t>
            </a:r>
            <a:endParaRPr lang="en-US" dirty="0" smtClean="0"/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Ammendment</a:t>
            </a:r>
            <a:endParaRPr lang="en-US" dirty="0" smtClean="0"/>
          </a:p>
          <a:p>
            <a:r>
              <a:rPr lang="en-US" dirty="0" smtClean="0"/>
              <a:t>Agencies</a:t>
            </a:r>
          </a:p>
          <a:p>
            <a:pPr lvl="1"/>
            <a:r>
              <a:rPr lang="en-US" dirty="0" smtClean="0"/>
              <a:t>CIA</a:t>
            </a:r>
          </a:p>
          <a:p>
            <a:pPr lvl="1"/>
            <a:r>
              <a:rPr lang="en-US" dirty="0" smtClean="0"/>
              <a:t>FBI</a:t>
            </a:r>
          </a:p>
          <a:p>
            <a:pPr lvl="1"/>
            <a:r>
              <a:rPr lang="en-US" dirty="0" smtClean="0"/>
              <a:t>NSA</a:t>
            </a:r>
          </a:p>
          <a:p>
            <a:pPr lvl="1"/>
            <a:r>
              <a:rPr lang="en-US" dirty="0" smtClean="0"/>
              <a:t>Military</a:t>
            </a:r>
          </a:p>
          <a:p>
            <a:r>
              <a:rPr lang="en-US" dirty="0" smtClean="0"/>
              <a:t>FISA</a:t>
            </a:r>
          </a:p>
          <a:p>
            <a:r>
              <a:rPr lang="en-US" dirty="0" smtClean="0"/>
              <a:t>Patriot Act</a:t>
            </a:r>
          </a:p>
          <a:p>
            <a:pPr lvl="1"/>
            <a:r>
              <a:rPr lang="en-US" dirty="0" smtClean="0"/>
              <a:t>Section 215</a:t>
            </a:r>
          </a:p>
          <a:p>
            <a:pPr lvl="1"/>
            <a:r>
              <a:rPr lang="en-US" dirty="0" smtClean="0"/>
              <a:t>Section 505</a:t>
            </a:r>
          </a:p>
          <a:p>
            <a:pPr lvl="1"/>
            <a:r>
              <a:rPr lang="en-US" dirty="0" smtClean="0"/>
              <a:t>Section 702</a:t>
            </a:r>
          </a:p>
          <a:p>
            <a:r>
              <a:rPr lang="en-US" dirty="0" smtClean="0"/>
              <a:t>USA FREEDOM Act</a:t>
            </a:r>
          </a:p>
          <a:p>
            <a:pPr marL="228600" lvl="1" indent="0">
              <a:buNone/>
            </a:pPr>
            <a:endParaRPr lang="en-US" dirty="0" smtClean="0"/>
          </a:p>
          <a:p>
            <a:pPr marL="2286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730" y="2832454"/>
            <a:ext cx="4451973" cy="266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62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Affirmatives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918" y="2011679"/>
            <a:ext cx="5871059" cy="4546195"/>
          </a:xfrm>
        </p:spPr>
        <p:txBody>
          <a:bodyPr>
            <a:normAutofit fontScale="55000" lnSpcReduction="20000"/>
          </a:bodyPr>
          <a:lstStyle/>
          <a:p>
            <a:r>
              <a:rPr lang="en-US" sz="2600" dirty="0" smtClean="0"/>
              <a:t>Targeted at Groups</a:t>
            </a:r>
          </a:p>
          <a:p>
            <a:pPr lvl="1"/>
            <a:r>
              <a:rPr lang="en-US" sz="2600" dirty="0" smtClean="0"/>
              <a:t>Racial</a:t>
            </a:r>
          </a:p>
          <a:p>
            <a:pPr lvl="1"/>
            <a:r>
              <a:rPr lang="en-US" sz="2600" dirty="0" err="1" smtClean="0"/>
              <a:t>Reilgious</a:t>
            </a:r>
            <a:endParaRPr lang="en-US" sz="2600" dirty="0" smtClean="0"/>
          </a:p>
          <a:p>
            <a:pPr lvl="1"/>
            <a:r>
              <a:rPr lang="en-US" sz="2600" dirty="0" smtClean="0"/>
              <a:t>Political</a:t>
            </a:r>
          </a:p>
          <a:p>
            <a:r>
              <a:rPr lang="en-US" sz="2600" dirty="0" smtClean="0"/>
              <a:t>Targeted at Places</a:t>
            </a:r>
          </a:p>
          <a:p>
            <a:pPr lvl="1"/>
            <a:r>
              <a:rPr lang="en-US" sz="2600" dirty="0" smtClean="0"/>
              <a:t>Borders</a:t>
            </a:r>
          </a:p>
          <a:p>
            <a:pPr lvl="1"/>
            <a:r>
              <a:rPr lang="en-US" sz="2600" dirty="0" smtClean="0"/>
              <a:t>Geolocation Data</a:t>
            </a:r>
          </a:p>
          <a:p>
            <a:pPr lvl="1"/>
            <a:r>
              <a:rPr lang="en-US" sz="2600" dirty="0" smtClean="0"/>
              <a:t>Workplace Raids</a:t>
            </a:r>
          </a:p>
          <a:p>
            <a:r>
              <a:rPr lang="en-US" sz="2600" dirty="0" smtClean="0"/>
              <a:t>Technologies</a:t>
            </a:r>
          </a:p>
          <a:p>
            <a:pPr lvl="1"/>
            <a:r>
              <a:rPr lang="en-US" sz="2600" dirty="0" smtClean="0"/>
              <a:t>Stingray</a:t>
            </a:r>
          </a:p>
          <a:p>
            <a:pPr lvl="1"/>
            <a:r>
              <a:rPr lang="en-US" sz="2600" dirty="0" smtClean="0"/>
              <a:t>Drones</a:t>
            </a:r>
          </a:p>
          <a:p>
            <a:r>
              <a:rPr lang="en-US" sz="2600" dirty="0" smtClean="0"/>
              <a:t>Electronic Data</a:t>
            </a:r>
          </a:p>
          <a:p>
            <a:pPr lvl="1"/>
            <a:r>
              <a:rPr lang="en-US" sz="2600" dirty="0" smtClean="0"/>
              <a:t>Metadata/NSL/215</a:t>
            </a:r>
          </a:p>
          <a:p>
            <a:r>
              <a:rPr lang="en-US" sz="2600" dirty="0" smtClean="0"/>
              <a:t>Others</a:t>
            </a:r>
          </a:p>
          <a:p>
            <a:pPr lvl="1"/>
            <a:r>
              <a:rPr lang="en-US" sz="2600" dirty="0" smtClean="0"/>
              <a:t>DNA</a:t>
            </a:r>
          </a:p>
          <a:p>
            <a:pPr lvl="1"/>
            <a:r>
              <a:rPr lang="en-US" sz="2600" dirty="0" smtClean="0"/>
              <a:t>Disease Surveillance</a:t>
            </a:r>
          </a:p>
          <a:p>
            <a:pPr lvl="1"/>
            <a:r>
              <a:rPr lang="en-US" sz="2600" dirty="0" smtClean="0"/>
              <a:t>Common Core Education</a:t>
            </a:r>
          </a:p>
          <a:p>
            <a:pPr lvl="1"/>
            <a:r>
              <a:rPr lang="en-US" sz="2600" dirty="0" smtClean="0"/>
              <a:t>Welfare Surveillance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2286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65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Privacy/Democracy/Tyranny</a:t>
            </a:r>
          </a:p>
          <a:p>
            <a:r>
              <a:rPr lang="en-US" dirty="0" smtClean="0"/>
              <a:t>Internet</a:t>
            </a:r>
          </a:p>
          <a:p>
            <a:r>
              <a:rPr lang="en-US" dirty="0" smtClean="0"/>
              <a:t>Hegemony</a:t>
            </a:r>
          </a:p>
          <a:p>
            <a:r>
              <a:rPr lang="en-US" dirty="0" smtClean="0"/>
              <a:t>Terrorism</a:t>
            </a:r>
          </a:p>
          <a:p>
            <a:r>
              <a:rPr lang="en-US" dirty="0" smtClean="0"/>
              <a:t>Econ</a:t>
            </a:r>
          </a:p>
          <a:p>
            <a:r>
              <a:rPr lang="en-US" dirty="0" smtClean="0"/>
              <a:t>Oppression Based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012" y="2011680"/>
            <a:ext cx="6140506" cy="330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8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Terrorism DA</a:t>
            </a:r>
          </a:p>
          <a:p>
            <a:r>
              <a:rPr lang="en-US" dirty="0" err="1" smtClean="0"/>
              <a:t>Politix</a:t>
            </a:r>
            <a:r>
              <a:rPr lang="en-US" dirty="0" smtClean="0"/>
              <a:t> DA</a:t>
            </a:r>
          </a:p>
          <a:p>
            <a:r>
              <a:rPr lang="en-US" dirty="0" smtClean="0"/>
              <a:t>Econ DA</a:t>
            </a:r>
          </a:p>
          <a:p>
            <a:r>
              <a:rPr lang="en-US" dirty="0" smtClean="0"/>
              <a:t>Federalism DA</a:t>
            </a:r>
          </a:p>
          <a:p>
            <a:r>
              <a:rPr lang="en-US" dirty="0" smtClean="0"/>
              <a:t>Presidential Powers DA</a:t>
            </a:r>
          </a:p>
          <a:p>
            <a:r>
              <a:rPr lang="en-US" dirty="0" smtClean="0"/>
              <a:t>Courts </a:t>
            </a:r>
            <a:r>
              <a:rPr lang="en-US" dirty="0" err="1" smtClean="0"/>
              <a:t>Disads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831" y="1871575"/>
            <a:ext cx="7553002" cy="425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4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Counterplans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Actor Based  CPs</a:t>
            </a:r>
          </a:p>
          <a:p>
            <a:pPr lvl="1"/>
            <a:r>
              <a:rPr lang="en-US" dirty="0" smtClean="0"/>
              <a:t>States</a:t>
            </a:r>
          </a:p>
          <a:p>
            <a:pPr lvl="1"/>
            <a:r>
              <a:rPr lang="en-US" dirty="0" smtClean="0"/>
              <a:t>Courts</a:t>
            </a:r>
          </a:p>
          <a:p>
            <a:pPr lvl="1"/>
            <a:r>
              <a:rPr lang="en-US" dirty="0" smtClean="0"/>
              <a:t>Executive</a:t>
            </a:r>
          </a:p>
          <a:p>
            <a:pPr lvl="1"/>
            <a:r>
              <a:rPr lang="en-US" dirty="0" smtClean="0"/>
              <a:t>Congress</a:t>
            </a:r>
          </a:p>
          <a:p>
            <a:pPr lvl="1"/>
            <a:r>
              <a:rPr lang="en-US" dirty="0" smtClean="0"/>
              <a:t>Agencies</a:t>
            </a:r>
          </a:p>
          <a:p>
            <a:pPr lvl="1"/>
            <a:r>
              <a:rPr lang="en-US" dirty="0" smtClean="0"/>
              <a:t>FISA</a:t>
            </a:r>
          </a:p>
          <a:p>
            <a:pPr lvl="1"/>
            <a:r>
              <a:rPr lang="en-US" dirty="0" smtClean="0"/>
              <a:t>ONDI</a:t>
            </a:r>
          </a:p>
          <a:p>
            <a:r>
              <a:rPr lang="en-US" dirty="0" smtClean="0"/>
              <a:t>Less Limits CPs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726" y="1685143"/>
            <a:ext cx="7228572" cy="481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16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TC103090430[[fn=Banded]]</Template>
  <TotalTime>1551</TotalTime>
  <Words>248</Words>
  <Application>Microsoft Office PowerPoint</Application>
  <PresentationFormat>Widescreen</PresentationFormat>
  <Paragraphs>103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Corbel</vt:lpstr>
      <vt:lpstr>Wingdings</vt:lpstr>
      <vt:lpstr>Banded</vt:lpstr>
      <vt:lpstr>Topic Introduction</vt:lpstr>
      <vt:lpstr>Resolution </vt:lpstr>
      <vt:lpstr>Why surveillance</vt:lpstr>
      <vt:lpstr>Edward Snowden </vt:lpstr>
      <vt:lpstr>A Deeper History</vt:lpstr>
      <vt:lpstr>Affirmatives</vt:lpstr>
      <vt:lpstr>Advantages</vt:lpstr>
      <vt:lpstr>Disadvantages</vt:lpstr>
      <vt:lpstr>Counterplans</vt:lpstr>
      <vt:lpstr>Criticisms/kritiks/critiques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Introduction</dc:title>
  <dc:creator>Mike Baxter-Kauf</dc:creator>
  <cp:lastModifiedBy>Mike Baxter-Kauf</cp:lastModifiedBy>
  <cp:revision>51</cp:revision>
  <dcterms:created xsi:type="dcterms:W3CDTF">2014-08-02T20:29:17Z</dcterms:created>
  <dcterms:modified xsi:type="dcterms:W3CDTF">2015-07-27T19:35:00Z</dcterms:modified>
</cp:coreProperties>
</file>